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61" r:id="rId4"/>
    <p:sldId id="264" r:id="rId5"/>
    <p:sldId id="262" r:id="rId6"/>
    <p:sldId id="258" r:id="rId7"/>
    <p:sldId id="259" r:id="rId8"/>
    <p:sldId id="260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811A9-7586-4AD6-B481-2575E496AC43}" type="datetimeFigureOut">
              <a:rPr lang="en-US" smtClean="0"/>
              <a:pPr/>
              <a:t>11/23/2018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F5CE3-0FD1-4333-9432-797105C6F7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F5CE3-0FD1-4333-9432-797105C6F7C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776F2-230E-4C44-860D-A5F550D83036}" type="datetimeFigureOut">
              <a:rPr lang="en-US" smtClean="0"/>
              <a:pPr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42AAD-BA19-4F1D-9AB0-FE929337D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776F2-230E-4C44-860D-A5F550D83036}" type="datetimeFigureOut">
              <a:rPr lang="en-US" smtClean="0"/>
              <a:pPr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42AAD-BA19-4F1D-9AB0-FE929337D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776F2-230E-4C44-860D-A5F550D83036}" type="datetimeFigureOut">
              <a:rPr lang="en-US" smtClean="0"/>
              <a:pPr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42AAD-BA19-4F1D-9AB0-FE929337D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776F2-230E-4C44-860D-A5F550D83036}" type="datetimeFigureOut">
              <a:rPr lang="en-US" smtClean="0"/>
              <a:pPr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42AAD-BA19-4F1D-9AB0-FE929337D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776F2-230E-4C44-860D-A5F550D83036}" type="datetimeFigureOut">
              <a:rPr lang="en-US" smtClean="0"/>
              <a:pPr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42AAD-BA19-4F1D-9AB0-FE929337D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776F2-230E-4C44-860D-A5F550D83036}" type="datetimeFigureOut">
              <a:rPr lang="en-US" smtClean="0"/>
              <a:pPr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42AAD-BA19-4F1D-9AB0-FE929337D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776F2-230E-4C44-860D-A5F550D83036}" type="datetimeFigureOut">
              <a:rPr lang="en-US" smtClean="0"/>
              <a:pPr/>
              <a:t>11/23/2018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42AAD-BA19-4F1D-9AB0-FE929337D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776F2-230E-4C44-860D-A5F550D83036}" type="datetimeFigureOut">
              <a:rPr lang="en-US" smtClean="0"/>
              <a:pPr/>
              <a:t>11/23/2018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42AAD-BA19-4F1D-9AB0-FE929337D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776F2-230E-4C44-860D-A5F550D83036}" type="datetimeFigureOut">
              <a:rPr lang="en-US" smtClean="0"/>
              <a:pPr/>
              <a:t>11/23/2018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42AAD-BA19-4F1D-9AB0-FE929337D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776F2-230E-4C44-860D-A5F550D83036}" type="datetimeFigureOut">
              <a:rPr lang="en-US" smtClean="0"/>
              <a:pPr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42AAD-BA19-4F1D-9AB0-FE929337D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776F2-230E-4C44-860D-A5F550D83036}" type="datetimeFigureOut">
              <a:rPr lang="en-US" smtClean="0"/>
              <a:pPr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42AAD-BA19-4F1D-9AB0-FE929337D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776F2-230E-4C44-860D-A5F550D83036}" type="datetimeFigureOut">
              <a:rPr lang="en-US" smtClean="0"/>
              <a:pPr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42AAD-BA19-4F1D-9AB0-FE929337D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TRACK MARKING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DR. SUBHAS CHANDRA NANDI</a:t>
            </a:r>
            <a:endParaRPr lang="en-US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TYPES OF TRACK SURFACE</a:t>
            </a:r>
            <a:endParaRPr lang="en-US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SYNTHETIC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CINDER(UNBOUND MINERAL)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GRASS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400M TRACK MARKING PLAN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STRAIGHT LINE 84.39m x 2 = 168.78m</a:t>
            </a:r>
          </a:p>
          <a:p>
            <a:pPr>
              <a:buNone/>
            </a:pP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 CURVES = 400m - 168.78 = 231.32m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 = 231.32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r = 231.32 x 7÷ 44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r = 36.80m (RDR)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Marking Distance Radius/CDR = 36.80m - 0.30m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       = 36.50m</a:t>
            </a:r>
          </a:p>
          <a:p>
            <a:pPr>
              <a:buNone/>
            </a:pP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[If simple track then CDR= RDR-0.20m]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STAGGER DISTANCE IN 400M STANDARD TRACK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05803" cy="4495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90600"/>
                <a:gridCol w="855134"/>
                <a:gridCol w="922867"/>
                <a:gridCol w="922867"/>
                <a:gridCol w="922867"/>
                <a:gridCol w="922867"/>
                <a:gridCol w="922867"/>
                <a:gridCol w="922867"/>
                <a:gridCol w="922867"/>
              </a:tblGrid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DISTANCE</a:t>
                      </a:r>
                      <a:endParaRPr lang="en-US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BAND</a:t>
                      </a:r>
                      <a:endParaRPr lang="en-US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LANE 2</a:t>
                      </a:r>
                      <a:endParaRPr lang="en-US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LANE 3</a:t>
                      </a:r>
                      <a:endParaRPr lang="en-US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LANE 4</a:t>
                      </a:r>
                      <a:endParaRPr lang="en-US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LANE 5</a:t>
                      </a:r>
                      <a:endParaRPr lang="en-US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LANE 6</a:t>
                      </a:r>
                      <a:endParaRPr lang="en-US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LANE 7</a:t>
                      </a:r>
                      <a:endParaRPr lang="en-US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LANE 8</a:t>
                      </a:r>
                      <a:endParaRPr lang="en-US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200 m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3.519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7.352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11.185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15.017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18.850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22.683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26.516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400 m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7.038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14.704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22.370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30.034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37.700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45.366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53.032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800 m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3.526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7.384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11.260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15.151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19.061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22.989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26.933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4X400 m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10.564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22.088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33.630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45.485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latin typeface="Times New Roman" pitchFamily="18" charset="0"/>
                          <a:cs typeface="Times New Roman" pitchFamily="18" charset="0"/>
                        </a:rPr>
                        <a:t>56.761</a:t>
                      </a:r>
                      <a:endParaRPr lang="en-US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68.355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79.965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inside of the track shall be bordered by 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kerb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suitable material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that should be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coloured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white, with a height of 50mm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65mm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a width of 50mm to 250mm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IAAF COMPETITION RULES 2018-2019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400MTS STANDARD TRACK</a:t>
            </a:r>
            <a:endParaRPr lang="en-US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4" descr="subha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1617789"/>
            <a:ext cx="7086600" cy="4443010"/>
          </a:xfr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STAGGER FOR STANDARD TRACK</a:t>
            </a:r>
            <a:endParaRPr lang="en-US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754563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LANE NO 1 = NO STAGGER</a:t>
            </a:r>
          </a:p>
          <a:p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LANE NO 2 = [W (N-1)-0.10]2</a:t>
            </a:r>
            <a:r>
              <a:rPr lang="el-GR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endParaRPr lang="en-US" sz="28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N= NO OF LANE WHERE STAGGER WAS GIVEN =2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W= WIDE OF LANE=1.22MTS</a:t>
            </a:r>
          </a:p>
          <a:p>
            <a:pPr>
              <a:lnSpc>
                <a:spcPct val="220000"/>
              </a:lnSpc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 [1.22(2-1)-0.10] 2x3.14159</a:t>
            </a:r>
          </a:p>
          <a:p>
            <a:pPr>
              <a:lnSpc>
                <a:spcPct val="220000"/>
              </a:lnSpc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=[1.22x1-0.10]x 6.28318</a:t>
            </a:r>
          </a:p>
          <a:p>
            <a:pPr>
              <a:lnSpc>
                <a:spcPct val="220000"/>
              </a:lnSpc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=1.12x6.28318</a:t>
            </a:r>
          </a:p>
          <a:p>
            <a:pPr>
              <a:lnSpc>
                <a:spcPct val="220000"/>
              </a:lnSpc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=7.04MTS</a:t>
            </a:r>
            <a:endParaRPr lang="en-US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STAGGER FOR NORMAL TRACK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LANE NO 1 = NO STAGGER</a:t>
            </a:r>
          </a:p>
          <a:p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LANE NO 2 = [W (N-1)]2</a:t>
            </a:r>
            <a:r>
              <a:rPr lang="el-GR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endParaRPr lang="en-US" sz="36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N= NO OF LANE WHERE STAGGER WAS GIVEN =2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W= WIDE OF LANE=1.22MTS</a:t>
            </a:r>
          </a:p>
          <a:p>
            <a:pPr>
              <a:lnSpc>
                <a:spcPct val="220000"/>
              </a:lnSpc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 [1.22(2-1)] 2x3.14159</a:t>
            </a:r>
          </a:p>
          <a:p>
            <a:pPr>
              <a:lnSpc>
                <a:spcPct val="220000"/>
              </a:lnSpc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=[1.22x1]x 6.28318</a:t>
            </a:r>
          </a:p>
          <a:p>
            <a:pPr>
              <a:lnSpc>
                <a:spcPct val="220000"/>
              </a:lnSpc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=1.22x6.28318</a:t>
            </a:r>
          </a:p>
          <a:p>
            <a:pPr>
              <a:lnSpc>
                <a:spcPct val="220000"/>
              </a:lnSpc>
              <a:buNone/>
            </a:pPr>
            <a:r>
              <a:rPr lang="en-US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=7.67MTS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HIGH JUMP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600200"/>
          <a:ext cx="8534396" cy="4038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550984"/>
                <a:gridCol w="656492"/>
                <a:gridCol w="656492"/>
                <a:gridCol w="656492"/>
                <a:gridCol w="656492"/>
                <a:gridCol w="709248"/>
                <a:gridCol w="609600"/>
                <a:gridCol w="650628"/>
                <a:gridCol w="656492"/>
                <a:gridCol w="656492"/>
                <a:gridCol w="522764"/>
                <a:gridCol w="790220"/>
              </a:tblGrid>
              <a:tr h="600444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ATHLETE</a:t>
                      </a:r>
                      <a:endParaRPr lang="en-US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HEIGHTS</a:t>
                      </a:r>
                      <a:endParaRPr lang="en-US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FALIOR</a:t>
                      </a:r>
                      <a:endParaRPr lang="en-US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JUMP OFF</a:t>
                      </a:r>
                      <a:endParaRPr lang="en-US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POSITION</a:t>
                      </a:r>
                      <a:endParaRPr lang="en-US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3638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1.75m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1.80m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1.84m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1.88m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1.91m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1.94m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1.97m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1.91m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1.89m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1.91m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04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xo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xo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X-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xx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04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Xo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xo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xxx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04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xo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xo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xxx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04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xo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xo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xo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xxx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303</Words>
  <Application>Microsoft Office PowerPoint</Application>
  <PresentationFormat>On-screen Show (4:3)</PresentationFormat>
  <Paragraphs>146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TRACK MARKING</vt:lpstr>
      <vt:lpstr>TYPES OF TRACK SURFACE</vt:lpstr>
      <vt:lpstr>400M TRACK MARKING PLAN</vt:lpstr>
      <vt:lpstr>STAGGER DISTANCE IN 400M STANDARD TRACK</vt:lpstr>
      <vt:lpstr>Slide 5</vt:lpstr>
      <vt:lpstr>400MTS STANDARD TRACK</vt:lpstr>
      <vt:lpstr>STAGGER FOR STANDARD TRACK</vt:lpstr>
      <vt:lpstr>STAGGER FOR NORMAL TRACK</vt:lpstr>
      <vt:lpstr>HIGH JUMP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TRACK MARKING</dc:title>
  <dc:creator>asd</dc:creator>
  <cp:lastModifiedBy>asd</cp:lastModifiedBy>
  <cp:revision>31</cp:revision>
  <dcterms:created xsi:type="dcterms:W3CDTF">2018-11-23T02:17:00Z</dcterms:created>
  <dcterms:modified xsi:type="dcterms:W3CDTF">2018-11-23T15:43:38Z</dcterms:modified>
</cp:coreProperties>
</file>